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5" r:id="rId4"/>
    <p:sldId id="263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7350A-DB07-4BC8-9B21-1A892ECFC6C9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39D00-4D4A-44B4-B57E-17AC761BB74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039D00-4D4A-44B4-B57E-17AC761BB74B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2021-02-22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48370" y="2647417"/>
            <a:ext cx="824726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概述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43608" y="2213856"/>
            <a:ext cx="70567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b="1" dirty="0" smtClean="0">
                <a:solidFill>
                  <a:srgbClr val="FF0000"/>
                </a:solidFill>
              </a:rPr>
              <a:t>【</a:t>
            </a:r>
            <a:r>
              <a:rPr lang="zh-CN" altLang="en-US" b="1" dirty="0" smtClean="0">
                <a:solidFill>
                  <a:srgbClr val="FF0000"/>
                </a:solidFill>
              </a:rPr>
              <a:t>型号</a:t>
            </a:r>
            <a:r>
              <a:rPr lang="en-US" altLang="zh-CN" b="1" dirty="0" smtClean="0">
                <a:solidFill>
                  <a:srgbClr val="FF0000"/>
                </a:solidFill>
              </a:rPr>
              <a:t>:F3195/6/7A】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10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599566"/>
              </p:ext>
            </p:extLst>
          </p:nvPr>
        </p:nvGraphicFramePr>
        <p:xfrm>
          <a:off x="321439" y="3049783"/>
          <a:ext cx="8501122" cy="3808217"/>
        </p:xfrm>
        <a:graphic>
          <a:graphicData uri="http://schemas.openxmlformats.org/drawingml/2006/table">
            <a:tbl>
              <a:tblPr/>
              <a:tblGrid>
                <a:gridCol w="42505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0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防水：</a:t>
                      </a:r>
                      <a:endParaRPr lang="en-US" altLang="zh-CN" sz="1100" b="1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使用防水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透气螺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塞平衡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内外压差，避免热胀冷缩时吸进水气，出线凝结现象；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密封圈采用进口耐老化硅橡胶原料；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防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护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等级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IP66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防雷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: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设计中采用针对感应雷击及静电（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ESD)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的专用防护元件，器件性能符合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IEC61000-4(Level4)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的检测标准。突波电流（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Peak Current)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最高可达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3000A(8/20</a:t>
                      </a:r>
                      <a:r>
                        <a:rPr lang="el-GR" altLang="zh-CN" sz="1100" dirty="0" smtClean="0">
                          <a:cs typeface="Arial" charset="0"/>
                        </a:rPr>
                        <a:t>μ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S) 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结构：</a:t>
                      </a:r>
                      <a:endParaRPr lang="en-US" altLang="zh-CN" sz="1100" dirty="0" smtClean="0"/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1.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根据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散热特性，合理的散热通路设计，使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的热量快速通过灯具结构传导出来，保证</a:t>
                      </a:r>
                      <a:r>
                        <a:rPr lang="en-US" altLang="zh-CN" sz="1100" dirty="0" smtClean="0">
                          <a:latin typeface="宋体" charset="-122"/>
                        </a:rPr>
                        <a:t>LED</a:t>
                      </a:r>
                      <a:r>
                        <a:rPr lang="zh-CN" altLang="en-US" sz="1100" dirty="0" smtClean="0">
                          <a:latin typeface="宋体" charset="-122"/>
                        </a:rPr>
                        <a:t>发光效率及使用寿命；</a:t>
                      </a:r>
                      <a:endParaRPr lang="zh-CN" altLang="en-US" sz="1100" dirty="0" smtClean="0">
                        <a:cs typeface="Arial" charset="0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2.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灯具采用对流散热气流孔通道设计，提高灯具散热性能，有效降低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结温，提高发光效率，降低驱动环境温度，提高驱动平均寿命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;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3.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通过精心设计的安装支架，可以精确调节灯具投射角度，并可横向调节，安装方便快捷。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宽范围的输入电压：全电压，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100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～</a:t>
                      </a:r>
                      <a:r>
                        <a:rPr lang="en-US" altLang="zh-CN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240VAC±10% , </a:t>
                      </a: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设计优点：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1.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全电压设计，适合世界及中国各地区电压尤其适合电压起伏较大的的地区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,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全电压能保证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灯具的亮度及寿命。</a:t>
                      </a: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en-US" altLang="zh-CN" sz="1100" dirty="0" smtClean="0">
                          <a:cs typeface="Arial" charset="0"/>
                        </a:rPr>
                        <a:t>2 .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全电压设计的灯具，可减少外部电源接线及电源防水的问题，使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产品及系统安装成本低，节省安装成本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;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安装方便快速，保证</a:t>
                      </a:r>
                      <a:r>
                        <a:rPr lang="en-US" altLang="zh-CN" sz="1100" dirty="0" smtClean="0">
                          <a:cs typeface="Arial" charset="0"/>
                        </a:rPr>
                        <a:t>LED</a:t>
                      </a:r>
                      <a:r>
                        <a:rPr lang="zh-CN" altLang="en-US" sz="1100" dirty="0" smtClean="0">
                          <a:cs typeface="Arial" charset="0"/>
                        </a:rPr>
                        <a:t>产品及系统的质量。</a:t>
                      </a:r>
                      <a:endParaRPr lang="en-US" altLang="zh-CN" sz="1100" dirty="0" smtClean="0">
                        <a:cs typeface="Arial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</a:rPr>
                        <a:t>安全规范</a:t>
                      </a:r>
                      <a:r>
                        <a:rPr lang="zh-CN" altLang="en-US" sz="1100" dirty="0" smtClean="0">
                          <a:solidFill>
                            <a:srgbClr val="FF0000"/>
                          </a:solidFill>
                        </a:rPr>
                        <a:t>：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灯具严格按照</a:t>
                      </a:r>
                      <a:r>
                        <a:rPr lang="en-US" altLang="zh-CN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CQC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（中国质量认证中心）、</a:t>
                      </a:r>
                      <a:r>
                        <a:rPr lang="en-US" altLang="zh-CN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EMC</a:t>
                      </a:r>
                      <a:r>
                        <a:rPr lang="zh-CN" altLang="en-US" sz="1100" b="0" dirty="0" smtClean="0">
                          <a:latin typeface="宋体" charset="-122"/>
                          <a:ea typeface="Arial Unicode MS" pitchFamily="34" charset="-122"/>
                          <a:cs typeface="Arial Unicode MS" pitchFamily="34" charset="-122"/>
                        </a:rPr>
                        <a:t>（电磁兼容）标准设计。</a:t>
                      </a:r>
                      <a:endParaRPr lang="en-US" altLang="zh-CN" sz="1100" b="0" dirty="0" smtClean="0">
                        <a:latin typeface="宋体" charset="-122"/>
                        <a:ea typeface="Arial Unicode MS" pitchFamily="34" charset="-122"/>
                        <a:cs typeface="Arial Unicode MS" pitchFamily="34" charset="-122"/>
                      </a:endParaRPr>
                    </a:p>
                    <a:p>
                      <a:pPr>
                        <a:lnSpc>
                          <a:spcPts val="1900"/>
                        </a:lnSpc>
                      </a:pPr>
                      <a:r>
                        <a:rPr lang="zh-CN" altLang="en-US" sz="1100" b="1" dirty="0" smtClean="0">
                          <a:solidFill>
                            <a:srgbClr val="FF0000"/>
                          </a:solidFill>
                          <a:cs typeface="Arial" charset="0"/>
                        </a:rPr>
                        <a:t>光学：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采用四合一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RGBW LED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，能够调出全白光系列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(6000K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5000K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4000K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3000K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、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2200K)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及各种不同彩色光（水蓝色、天蓝色、淡紫色、淡绿色、琥珀色、水红色）</a:t>
                      </a:r>
                      <a:r>
                        <a:rPr lang="en-US" altLang="zh-CN" sz="1100" dirty="0" smtClean="0"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lang="zh-CN" altLang="en-US" sz="1100" dirty="0" smtClean="0">
                          <a:latin typeface="Arial" pitchFamily="34" charset="0"/>
                          <a:cs typeface="Arial" pitchFamily="34" charset="0"/>
                        </a:rPr>
                        <a:t>混光更均匀，白色效果更纯正。</a:t>
                      </a:r>
                      <a:endParaRPr lang="en-US" altLang="zh-CN" sz="1100" dirty="0" smtClean="0"/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控制方式：</a:t>
                      </a:r>
                      <a:r>
                        <a:rPr kumimoji="0" lang="en-US" alt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+mn-ea"/>
                        </a:rPr>
                        <a:t>1.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标准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DMX512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1990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）协议控制，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1670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万种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RGB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合成真彩色，实现同步、追逐、流水等变化。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lang="en-US" altLang="zh-CN" sz="1100" dirty="0" smtClean="0"/>
                        <a:t> 2.</a:t>
                      </a:r>
                      <a:r>
                        <a:rPr lang="zh-CN" altLang="en-US" sz="1100" dirty="0" smtClean="0">
                          <a:solidFill>
                            <a:srgbClr val="FF0000"/>
                          </a:solidFill>
                          <a:latin typeface="+mn-ea"/>
                        </a:rPr>
                        <a:t>灯具带有温度和电参数等检测与反馈功能。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ts val="1600"/>
                        </a:lnSpc>
                      </a:pP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应用场</a:t>
                      </a:r>
                      <a:r>
                        <a:rPr lang="zh-CN" altLang="en-US" sz="1100" b="1" kern="1200" baseline="0" dirty="0" smtClean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所</a:t>
                      </a:r>
                      <a:r>
                        <a:rPr lang="zh-CN" altLang="en-US" sz="1100" b="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：广场、户外景观、大桥外立面、大型建筑、主题公园、娱乐场所等地景观照明</a:t>
                      </a:r>
                      <a:r>
                        <a:rPr lang="zh-CN" altLang="en-US" sz="1100" dirty="0" smtClean="0"/>
                        <a:t>。</a:t>
                      </a:r>
                      <a:endParaRPr lang="zh-CN" altLang="en-US" sz="1100" dirty="0"/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4644008" y="1521105"/>
            <a:ext cx="388843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rgbClr val="FF0000"/>
                </a:solidFill>
              </a:rPr>
              <a:t>一种模组拼接</a:t>
            </a:r>
            <a:r>
              <a:rPr lang="zh-CN" altLang="en-US" b="1" dirty="0" smtClean="0">
                <a:solidFill>
                  <a:srgbClr val="FF0000"/>
                </a:solidFill>
              </a:rPr>
              <a:t>投光灯</a:t>
            </a:r>
            <a:endParaRPr lang="en-US" altLang="zh-CN" b="1" dirty="0" smtClean="0">
              <a:solidFill>
                <a:srgbClr val="FF0000"/>
              </a:solidFill>
            </a:endParaRPr>
          </a:p>
          <a:p>
            <a:pPr algn="ctr"/>
            <a:r>
              <a:rPr lang="zh-CN" altLang="en-US" b="1" dirty="0" smtClean="0">
                <a:solidFill>
                  <a:srgbClr val="FF0000"/>
                </a:solidFill>
              </a:rPr>
              <a:t>实用新型专利号：</a:t>
            </a:r>
            <a:r>
              <a:rPr lang="en-US" altLang="zh-CN" b="1" dirty="0">
                <a:solidFill>
                  <a:srgbClr val="FF0000"/>
                </a:solidFill>
              </a:rPr>
              <a:t>2019212448021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87318"/>
            <a:ext cx="3131840" cy="200332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771291"/>
              </p:ext>
            </p:extLst>
          </p:nvPr>
        </p:nvGraphicFramePr>
        <p:xfrm>
          <a:off x="611560" y="642918"/>
          <a:ext cx="8001000" cy="6124093"/>
        </p:xfrm>
        <a:graphic>
          <a:graphicData uri="http://schemas.openxmlformats.org/drawingml/2006/table">
            <a:tbl>
              <a:tblPr/>
              <a:tblGrid>
                <a:gridCol w="3143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57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2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产品型号</a:t>
                      </a:r>
                      <a:endParaRPr kumimoji="0" lang="zh-CN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F3195/6/7A</a:t>
                      </a:r>
                      <a:endParaRPr lang="zh-CN" altLang="en-US" sz="11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1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光源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美国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CREE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，原装进口高亮度发光二极管（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LED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单颗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4W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寿命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5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万小时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数量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48/60/72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颗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2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颜色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(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全彩</a:t>
                      </a: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红绿蓝白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/4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红绿蓝</a:t>
                      </a:r>
                      <a:r>
                        <a:rPr kumimoji="0" lang="zh-CN" altLang="en-US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中性白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光束角</a:t>
                      </a:r>
                      <a:r>
                        <a:rPr kumimoji="0" lang="en-US" altLang="zh-CN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+mn-cs"/>
                        </a:rPr>
                        <a:t>(FWHM)</a:t>
                      </a:r>
                      <a:endParaRPr kumimoji="0" lang="zh-CN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°/20°/30°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altLang="zh-CN" sz="11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40°/55°</a:t>
                      </a:r>
                      <a:r>
                        <a:rPr lang="zh-CN" altLang="en-US" sz="1100" kern="1200" baseline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/30*15°/50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30°</a:t>
                      </a:r>
                      <a:endParaRPr lang="zh-CN" altLang="en-US" sz="110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外壳</a:t>
                      </a: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材质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铝挤型灯体，阳极氧化喷砂表面处理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玻璃材质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6mm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钢化超白玻璃，碧玉黑表面颜色处理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56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输入电源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100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～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240VAC±10%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，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50/60Hz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LED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驱动方式</a:t>
                      </a:r>
                      <a:endParaRPr kumimoji="0" lang="zh-CN" alt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350mA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恒流驱动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系统功率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FF0000"/>
                          </a:solidFill>
                          <a:latin typeface="Arial"/>
                        </a:rPr>
                        <a:t>233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防护等级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IP66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电气安全等级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类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防雷击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ESD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保护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IEC61000-4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（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Level 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电缆线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3*1.0mm² 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橡胶线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信号线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超五类双屏蔽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对双绞线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52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控制</a:t>
                      </a:r>
                      <a:endParaRPr kumimoji="0" 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DMX512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（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1990</a:t>
                      </a:r>
                      <a:r>
                        <a:rPr kumimoji="0" lang="zh-CN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环境温度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-20℃~+55 ℃(Ta+10℃)</a:t>
                      </a: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0.95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endParaRPr kumimoji="0" lang="en-US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93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zh-CN" alt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净重</a:t>
                      </a:r>
                      <a:endParaRPr kumimoji="0" 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宋体" pitchFamily="2" charset="-122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kg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7076" y="357166"/>
            <a:ext cx="7416824" cy="338138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>
                <a:solidFill>
                  <a:schemeClr val="bg1"/>
                </a:solidFill>
                <a:latin typeface="黑体" pitchFamily="2" charset="-122"/>
                <a:ea typeface="黑体" pitchFamily="2" charset="-122"/>
              </a:rPr>
              <a:t>技术参数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604396"/>
              </p:ext>
            </p:extLst>
          </p:nvPr>
        </p:nvGraphicFramePr>
        <p:xfrm>
          <a:off x="395536" y="1124744"/>
          <a:ext cx="8429683" cy="4166086"/>
        </p:xfrm>
        <a:graphic>
          <a:graphicData uri="http://schemas.openxmlformats.org/drawingml/2006/table">
            <a:tbl>
              <a:tblPr/>
              <a:tblGrid>
                <a:gridCol w="5147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4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0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4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83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8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140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65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6533">
                  <a:extLst>
                    <a:ext uri="{9D8B030D-6E8A-4147-A177-3AD203B41FA5}">
                      <a16:colId xmlns:a16="http://schemas.microsoft.com/office/drawing/2014/main" val="1202244464"/>
                    </a:ext>
                  </a:extLst>
                </a:gridCol>
              </a:tblGrid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型号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F3191A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F3192A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F3293A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F3194A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F3195A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F3196A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F3197A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F3198A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F3199A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颗数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24*2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30*2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36*2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36*3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36*4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长度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465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600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740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880</a:t>
                      </a:r>
                      <a:endParaRPr lang="en-US" altLang="zh-CN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功率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88W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117W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146W</a:t>
                      </a: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175W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233W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291W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350W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525W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700W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功率因数（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PF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</a:p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0.95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294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冷启动电流（</a:t>
                      </a: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Max</a:t>
                      </a:r>
                      <a:r>
                        <a:rPr kumimoji="0" lang="zh-CN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宋体" pitchFamily="2" charset="-122"/>
                        </a:rPr>
                        <a:t>）</a:t>
                      </a:r>
                    </a:p>
                    <a:p>
                      <a:pPr algn="ctr" fontAlgn="ctr"/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5542" marR="5542" marT="55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3838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714404" y="642918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灯具尺寸（</a:t>
            </a:r>
            <a:r>
              <a:rPr lang="en-US" altLang="zh-CN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mm</a:t>
            </a: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）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642910" y="1214422"/>
            <a:ext cx="1579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/>
              <a:t>端安装尺寸图</a:t>
            </a:r>
            <a:endParaRPr lang="zh-CN" altLang="en-US" b="1" dirty="0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571500" y="654481"/>
            <a:ext cx="8001000" cy="338137"/>
          </a:xfrm>
          <a:prstGeom prst="rect">
            <a:avLst/>
          </a:prstGeom>
          <a:gradFill rotWithShape="1">
            <a:gsLst>
              <a:gs pos="0">
                <a:srgbClr val="FF0000"/>
              </a:gs>
              <a:gs pos="100000">
                <a:srgbClr val="FF7D7D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defTabSz="1279525">
              <a:spcBef>
                <a:spcPct val="50000"/>
              </a:spcBef>
            </a:pPr>
            <a:r>
              <a:rPr lang="zh-CN" altLang="en-US" sz="1600" b="1" dirty="0" smtClean="0">
                <a:solidFill>
                  <a:schemeClr val="bg1"/>
                </a:solidFill>
                <a:latin typeface="Arial" pitchFamily="34" charset="0"/>
                <a:ea typeface="黑体" pitchFamily="2" charset="-122"/>
                <a:cs typeface="Arial" pitchFamily="34" charset="0"/>
              </a:rPr>
              <a:t>灯具尺寸</a:t>
            </a:r>
            <a:endParaRPr lang="zh-CN" altLang="en-US" sz="1600" b="1" dirty="0">
              <a:solidFill>
                <a:schemeClr val="bg1"/>
              </a:solidFill>
              <a:latin typeface="Arial" pitchFamily="34" charset="0"/>
              <a:ea typeface="黑体" pitchFamily="2" charset="-122"/>
              <a:cs typeface="Arial" pitchFamily="34" charset="0"/>
            </a:endParaRPr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566615"/>
            <a:ext cx="8712968" cy="2363044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9" y="3956999"/>
            <a:ext cx="6012139" cy="2208305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0658" y="3956999"/>
            <a:ext cx="2444233" cy="19188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673</Words>
  <Application>Microsoft Office PowerPoint</Application>
  <PresentationFormat>全屏显示(4:3)</PresentationFormat>
  <Paragraphs>120</Paragraphs>
  <Slides>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Arial Unicode MS</vt:lpstr>
      <vt:lpstr>黑体</vt:lpstr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张巍</dc:creator>
  <cp:lastModifiedBy>周恒慧</cp:lastModifiedBy>
  <cp:revision>192</cp:revision>
  <dcterms:created xsi:type="dcterms:W3CDTF">2015-05-19T08:03:50Z</dcterms:created>
  <dcterms:modified xsi:type="dcterms:W3CDTF">2021-02-22T09:30:30Z</dcterms:modified>
</cp:coreProperties>
</file>